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7536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9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577699999999999"/>
          <c:y val="0.13327900000000001"/>
          <c:w val="0.78922300000000001"/>
          <c:h val="0.798444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Age Range</c:v>
                </c:pt>
              </c:strCache>
            </c:strRef>
          </c:tx>
          <c:spPr>
            <a:solidFill>
              <a:srgbClr val="858685"/>
            </a:solidFill>
            <a:ln w="3175" cap="flat">
              <a:solidFill>
                <a:srgbClr val="929292"/>
              </a:solidFill>
              <a:prstDash val="solid"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13-17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</c:v>
                </c:pt>
                <c:pt idx="1">
                  <c:v>6.9</c:v>
                </c:pt>
                <c:pt idx="2">
                  <c:v>52.4</c:v>
                </c:pt>
                <c:pt idx="3">
                  <c:v>27.4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A-434B-B3E8-5BE15DE54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929292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E5E5E"/>
                </a:solidFill>
                <a:latin typeface="Avenir Book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numFmt formatCode="0.#" sourceLinked="0"/>
        <c:majorTickMark val="none"/>
        <c:minorTickMark val="none"/>
        <c:tickLblPos val="none"/>
        <c:spPr>
          <a:ln w="12700" cap="flat">
            <a:solidFill>
              <a:srgbClr val="929292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E5E5E"/>
                </a:solidFill>
                <a:latin typeface="Avenir Book"/>
              </a:defRPr>
            </a:pPr>
            <a:endParaRPr lang="en-US"/>
          </a:p>
        </c:txPr>
        <c:crossAx val="2094734552"/>
        <c:crosses val="autoZero"/>
        <c:crossBetween val="between"/>
        <c:majorUnit val="12.5"/>
        <c:minorUnit val="6.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FB-4B33-8C20-28DB3F9230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FB-4B33-8C20-28DB3F9230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'[Chart in Microsoft PowerPoint]Sheet1'!$B$2:$B$3</c:f>
              <c:numCache>
                <c:formatCode>General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B-4B33-8C20-28DB3F9230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7616825"/>
            <a:ext cx="7848600" cy="560121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  <a:lvl2pPr>
              <a:defRPr sz="3200" i="1"/>
            </a:lvl2pPr>
            <a:lvl3pPr>
              <a:defRPr sz="3200" i="1"/>
            </a:lvl3pPr>
            <a:lvl4pPr>
              <a:defRPr sz="3200" i="1"/>
            </a:lvl4pPr>
            <a:lvl5pPr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952500" y="5900904"/>
            <a:ext cx="7848600" cy="745793"/>
          </a:xfrm>
          <a:prstGeom prst="rect">
            <a:avLst/>
          </a:prstGeom>
        </p:spPr>
        <p:txBody>
          <a:bodyPr anchor="ctr"/>
          <a:lstStyle/>
          <a:p>
            <a:pPr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712390" y="2844800"/>
            <a:ext cx="11178382" cy="74580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1216565" y="3061623"/>
            <a:ext cx="7315205" cy="48793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952500" y="7883525"/>
            <a:ext cx="7848600" cy="1066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8959850"/>
            <a:ext cx="7848600" cy="8477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52500" y="52641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1697831" y="3305175"/>
            <a:ext cx="9301164" cy="62007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14375" y="3321050"/>
            <a:ext cx="4000500" cy="2990850"/>
          </a:xfrm>
          <a:prstGeom prst="rect">
            <a:avLst/>
          </a:prstGeom>
        </p:spPr>
        <p:txBody>
          <a:bodyPr/>
          <a:lstStyle>
            <a:lvl1pPr>
              <a:defRPr sz="8000" cap="none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4375" y="6388100"/>
            <a:ext cx="4000500" cy="3086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14375" y="30353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14375" y="30353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4375" y="4787900"/>
            <a:ext cx="8324850" cy="4714875"/>
          </a:xfrm>
          <a:prstGeom prst="rect">
            <a:avLst/>
          </a:prstGeom>
        </p:spPr>
        <p:txBody>
          <a:bodyPr anchor="ctr"/>
          <a:lstStyle>
            <a:lvl1pPr marL="583406" indent="-583406" algn="l">
              <a:spcBef>
                <a:spcPts val="5600"/>
              </a:spcBef>
              <a:buSzPct val="145000"/>
              <a:buChar char="•"/>
              <a:defRPr sz="4200"/>
            </a:lvl1pPr>
            <a:lvl2pPr marL="1027905" indent="-583406" algn="l">
              <a:spcBef>
                <a:spcPts val="5600"/>
              </a:spcBef>
              <a:buSzPct val="145000"/>
              <a:buChar char="•"/>
              <a:defRPr sz="4200"/>
            </a:lvl2pPr>
            <a:lvl3pPr marL="1472405" indent="-583405" algn="l">
              <a:spcBef>
                <a:spcPts val="5600"/>
              </a:spcBef>
              <a:buSzPct val="145000"/>
              <a:buChar char="•"/>
              <a:defRPr sz="4200"/>
            </a:lvl3pPr>
            <a:lvl4pPr marL="1916906" indent="-583406" algn="l">
              <a:spcBef>
                <a:spcPts val="5600"/>
              </a:spcBef>
              <a:buSzPct val="145000"/>
              <a:buChar char="•"/>
              <a:defRPr sz="4200"/>
            </a:lvl4pPr>
            <a:lvl5pPr marL="2361406" indent="-583406" algn="l">
              <a:spcBef>
                <a:spcPts val="5600"/>
              </a:spcBef>
              <a:buSzPct val="145000"/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3064667" y="4784723"/>
            <a:ext cx="7072316" cy="4714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14375" y="30353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4375" y="4787900"/>
            <a:ext cx="4000500" cy="4714875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4200"/>
              </a:spcBef>
              <a:buSzPct val="145000"/>
              <a:buChar char="•"/>
              <a:defRPr sz="3600"/>
            </a:lvl1pPr>
            <a:lvl2pPr marL="783771" indent="-440871" algn="l">
              <a:spcBef>
                <a:spcPts val="4200"/>
              </a:spcBef>
              <a:buSzPct val="145000"/>
              <a:buChar char="•"/>
              <a:defRPr sz="3600"/>
            </a:lvl2pPr>
            <a:lvl3pPr marL="1126670" indent="-440871" algn="l">
              <a:spcBef>
                <a:spcPts val="4200"/>
              </a:spcBef>
              <a:buSzPct val="145000"/>
              <a:buChar char="•"/>
              <a:defRPr sz="3600"/>
            </a:lvl3pPr>
            <a:lvl4pPr marL="1469570" indent="-440870" algn="l">
              <a:spcBef>
                <a:spcPts val="4200"/>
              </a:spcBef>
              <a:buSzPct val="145000"/>
              <a:buChar char="•"/>
              <a:defRPr sz="3600"/>
            </a:lvl4pPr>
            <a:lvl5pPr marL="1812470" indent="-440870" algn="l">
              <a:spcBef>
                <a:spcPts val="4200"/>
              </a:spcBef>
              <a:buSzPct val="14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8585" y="9817100"/>
            <a:ext cx="371349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4375" y="3797300"/>
            <a:ext cx="8324850" cy="5410200"/>
          </a:xfrm>
          <a:prstGeom prst="rect">
            <a:avLst/>
          </a:prstGeom>
        </p:spPr>
        <p:txBody>
          <a:bodyPr anchor="ctr"/>
          <a:lstStyle>
            <a:lvl1pPr marL="583406" indent="-583406" algn="l">
              <a:spcBef>
                <a:spcPts val="5600"/>
              </a:spcBef>
              <a:buSzPct val="145000"/>
              <a:buChar char="•"/>
              <a:defRPr sz="4200"/>
            </a:lvl1pPr>
            <a:lvl2pPr marL="1027905" indent="-583406" algn="l">
              <a:spcBef>
                <a:spcPts val="5600"/>
              </a:spcBef>
              <a:buSzPct val="145000"/>
              <a:buChar char="•"/>
              <a:defRPr sz="4200"/>
            </a:lvl2pPr>
            <a:lvl3pPr marL="1472405" indent="-583405" algn="l">
              <a:spcBef>
                <a:spcPts val="5600"/>
              </a:spcBef>
              <a:buSzPct val="145000"/>
              <a:buChar char="•"/>
              <a:defRPr sz="4200"/>
            </a:lvl3pPr>
            <a:lvl4pPr marL="1916906" indent="-583406" algn="l">
              <a:spcBef>
                <a:spcPts val="5600"/>
              </a:spcBef>
              <a:buSzPct val="145000"/>
              <a:buChar char="•"/>
              <a:defRPr sz="4200"/>
            </a:lvl4pPr>
            <a:lvl5pPr marL="2361406" indent="-583406" algn="l">
              <a:spcBef>
                <a:spcPts val="5600"/>
              </a:spcBef>
              <a:buSzPct val="145000"/>
              <a:buChar char="•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5010150" y="6616700"/>
            <a:ext cx="4541062" cy="3028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4876800" y="3511550"/>
            <a:ext cx="4400550" cy="2933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781175" y="3511550"/>
            <a:ext cx="8986837" cy="5991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73525"/>
            <a:ext cx="7848600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6626225"/>
            <a:ext cx="7848600" cy="847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8585" y="9817100"/>
            <a:ext cx="371349" cy="373633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315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12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sv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hyperlink" Target="mailto:YOUREMAIL@EMAIL.com" TargetMode="External"/><Relationship Id="rId9" Type="http://schemas.openxmlformats.org/officeDocument/2006/relationships/hyperlink" Target="http://www.travelingteachermam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mailto:YOUREMAIL@E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ouremail@gmail.co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894" y="2161889"/>
            <a:ext cx="9751812" cy="3758795"/>
          </a:xfrm>
          <a:prstGeom prst="rect">
            <a:avLst/>
          </a:prstGeom>
          <a:solidFill>
            <a:srgbClr val="F6EAE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Nitsan Raiter"/>
          <p:cNvSpPr txBox="1"/>
          <p:nvPr/>
        </p:nvSpPr>
        <p:spPr>
          <a:xfrm>
            <a:off x="1508896" y="454896"/>
            <a:ext cx="7042444" cy="98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lnSpc>
                <a:spcPct val="60000"/>
              </a:lnSpc>
              <a:defRPr sz="5500" cap="all" spc="289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rPr lang="en-US" dirty="0"/>
              <a:t>Lauren Slimming</a:t>
            </a:r>
            <a:endParaRPr dirty="0"/>
          </a:p>
        </p:txBody>
      </p:sp>
      <p:sp>
        <p:nvSpPr>
          <p:cNvPr id="121" name="@Nitsanraiter"/>
          <p:cNvSpPr txBox="1"/>
          <p:nvPr/>
        </p:nvSpPr>
        <p:spPr>
          <a:xfrm>
            <a:off x="2930350" y="1290586"/>
            <a:ext cx="4199535" cy="30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 anchor="b">
            <a:normAutofit fontScale="92500"/>
          </a:bodyPr>
          <a:lstStyle>
            <a:lvl1pPr defTabSz="708829">
              <a:lnSpc>
                <a:spcPts val="1800"/>
              </a:lnSpc>
              <a:defRPr sz="2002" cap="all" spc="455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@</a:t>
            </a:r>
            <a:r>
              <a:rPr lang="en-US" dirty="0"/>
              <a:t>travelingteachermama</a:t>
            </a:r>
            <a:endParaRPr dirty="0"/>
          </a:p>
        </p:txBody>
      </p:sp>
      <p:pic>
        <p:nvPicPr>
          <p:cNvPr id="122" name="download (1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b="3145"/>
          <a:stretch/>
        </p:blipFill>
        <p:spPr>
          <a:xfrm>
            <a:off x="557940" y="1804015"/>
            <a:ext cx="3968144" cy="49581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oup"/>
          <p:cNvGrpSpPr/>
          <p:nvPr/>
        </p:nvGrpSpPr>
        <p:grpSpPr>
          <a:xfrm>
            <a:off x="4810910" y="2752332"/>
            <a:ext cx="4504365" cy="2901049"/>
            <a:chOff x="12303" y="292100"/>
            <a:chExt cx="4504364" cy="2901047"/>
          </a:xfrm>
        </p:grpSpPr>
        <p:sp>
          <p:nvSpPr>
            <p:cNvPr id="123" name="Hi, I’m ______"/>
            <p:cNvSpPr/>
            <p:nvPr/>
          </p:nvSpPr>
          <p:spPr>
            <a:xfrm>
              <a:off x="1300283" y="2921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300">
                  <a:latin typeface="Bodoni SvtyTwo ITC TT-Book"/>
                  <a:ea typeface="Bodoni SvtyTwo ITC TT-Book"/>
                  <a:cs typeface="Bodoni SvtyTwo ITC TT-Book"/>
                  <a:sym typeface="Bodoni SvtyTwo ITC TT-Book"/>
                </a:defRPr>
              </a:lvl1pPr>
            </a:lstStyle>
            <a:p>
              <a:r>
                <a:rPr dirty="0"/>
                <a:t>Hi, I’m </a:t>
              </a:r>
              <a:r>
                <a:rPr lang="en-US" dirty="0"/>
                <a:t>Lauren</a:t>
              </a:r>
              <a:endParaRPr dirty="0"/>
            </a:p>
          </p:txBody>
        </p:sp>
        <p:sp>
          <p:nvSpPr>
            <p:cNvPr id="124" name="This is where you can write a little bit about yourself and your brand. Where are you based? What is your niche? What do you promote?…"/>
            <p:cNvSpPr/>
            <p:nvPr/>
          </p:nvSpPr>
          <p:spPr>
            <a:xfrm>
              <a:off x="12303" y="845070"/>
              <a:ext cx="4504364" cy="234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l">
                <a:lnSpc>
                  <a:spcPct val="110000"/>
                </a:lnSpc>
                <a:defRPr sz="1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/>
                <a:t>I’m a millennial mom, teacher, and travel lover who is passionate about helping moms and sharing how they can make the most out of life and motherhood through parenting hacks, self-care advice, and family travel tips.</a:t>
              </a:r>
              <a:endParaRPr dirty="0"/>
            </a:p>
            <a:p>
              <a:pPr algn="l">
                <a:lnSpc>
                  <a:spcPct val="110000"/>
                </a:lnSpc>
                <a:defRPr sz="15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 dirty="0"/>
            </a:p>
            <a:p>
              <a:pPr algn="l">
                <a:lnSpc>
                  <a:spcPct val="110000"/>
                </a:lnSpc>
                <a:defRPr sz="1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/>
                <a:t>I love sharing things with my audience that will help them simplify their routines, live a happier day-to-day, and inspire them to taking the plunge into living their best lives.</a:t>
              </a:r>
              <a:endParaRPr dirty="0"/>
            </a:p>
          </p:txBody>
        </p:sp>
      </p:grpSp>
      <p:grpSp>
        <p:nvGrpSpPr>
          <p:cNvPr id="129" name="Group"/>
          <p:cNvGrpSpPr/>
          <p:nvPr/>
        </p:nvGrpSpPr>
        <p:grpSpPr>
          <a:xfrm>
            <a:off x="5653261" y="8451664"/>
            <a:ext cx="3759006" cy="1524622"/>
            <a:chOff x="0" y="-203200"/>
            <a:chExt cx="3759004" cy="1524620"/>
          </a:xfrm>
        </p:grpSpPr>
        <p:graphicFrame>
          <p:nvGraphicFramePr>
            <p:cNvPr id="127" name="2D Bar Chart"/>
            <p:cNvGraphicFramePr/>
            <p:nvPr>
              <p:extLst>
                <p:ext uri="{D42A27DB-BD31-4B8C-83A1-F6EECF244321}">
                  <p14:modId xmlns:p14="http://schemas.microsoft.com/office/powerpoint/2010/main" val="2600553853"/>
                </p:ext>
              </p:extLst>
            </p:nvPr>
          </p:nvGraphicFramePr>
          <p:xfrm>
            <a:off x="958272" y="-203200"/>
            <a:ext cx="2800733" cy="1524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8" name="Age"/>
            <p:cNvSpPr txBox="1"/>
            <p:nvPr/>
          </p:nvSpPr>
          <p:spPr>
            <a:xfrm>
              <a:off x="0" y="458523"/>
              <a:ext cx="1009430" cy="461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t">
              <a:normAutofit/>
            </a:bodyPr>
            <a:lstStyle>
              <a:lvl1pPr>
                <a:defRPr sz="1900" cap="all" spc="271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Age</a:t>
              </a:r>
            </a:p>
          </p:txBody>
        </p:sp>
      </p:grpSp>
      <p:sp>
        <p:nvSpPr>
          <p:cNvPr id="130" name="Rectangle"/>
          <p:cNvSpPr/>
          <p:nvPr/>
        </p:nvSpPr>
        <p:spPr>
          <a:xfrm>
            <a:off x="0" y="12147498"/>
            <a:ext cx="9753600" cy="857304"/>
          </a:xfrm>
          <a:prstGeom prst="rect">
            <a:avLst/>
          </a:prstGeom>
          <a:solidFill>
            <a:srgbClr val="F6EAE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IG Handle goes here"/>
          <p:cNvSpPr txBox="1"/>
          <p:nvPr/>
        </p:nvSpPr>
        <p:spPr>
          <a:xfrm>
            <a:off x="1508896" y="12422421"/>
            <a:ext cx="7042444" cy="30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pPr defTabSz="443991">
              <a:lnSpc>
                <a:spcPct val="110000"/>
              </a:lnSpc>
              <a:defRPr sz="1300" cap="all" spc="65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@</a:t>
            </a:r>
            <a:r>
              <a:rPr lang="en-US" dirty="0"/>
              <a:t>travelingteachermama</a:t>
            </a:r>
            <a:r>
              <a:rPr dirty="0"/>
              <a:t>  |  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hello@travelingteachermama.com</a:t>
            </a:r>
            <a:r>
              <a:rPr dirty="0"/>
              <a:t>|  MEDIA KIT 202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32" name="Age"/>
          <p:cNvSpPr txBox="1"/>
          <p:nvPr/>
        </p:nvSpPr>
        <p:spPr>
          <a:xfrm>
            <a:off x="622707" y="7088006"/>
            <a:ext cx="2441002" cy="50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 algn="l">
              <a:defRPr sz="2100" cap="all" spc="3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SOCIAL STATS</a:t>
            </a:r>
          </a:p>
        </p:txBody>
      </p:sp>
      <p:pic>
        <p:nvPicPr>
          <p:cNvPr id="133" name="download (9)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24501" r="-4461" b="594"/>
          <a:stretch/>
        </p:blipFill>
        <p:spPr>
          <a:xfrm>
            <a:off x="6193324" y="10232778"/>
            <a:ext cx="1541030" cy="153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ownload (6)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4566978" y="10231947"/>
            <a:ext cx="1541187" cy="1541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download (12)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12547"/>
          <a:stretch/>
        </p:blipFill>
        <p:spPr>
          <a:xfrm>
            <a:off x="7819669" y="10235249"/>
            <a:ext cx="1521635" cy="15199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"/>
          <p:cNvGrpSpPr/>
          <p:nvPr/>
        </p:nvGrpSpPr>
        <p:grpSpPr>
          <a:xfrm>
            <a:off x="587342" y="7704154"/>
            <a:ext cx="3380170" cy="1772415"/>
            <a:chOff x="-12701" y="0"/>
            <a:chExt cx="3380169" cy="1772414"/>
          </a:xfrm>
        </p:grpSpPr>
        <p:sp>
          <p:nvSpPr>
            <p:cNvPr id="136" name="Followers: XX…"/>
            <p:cNvSpPr txBox="1"/>
            <p:nvPr/>
          </p:nvSpPr>
          <p:spPr>
            <a:xfrm>
              <a:off x="785923" y="0"/>
              <a:ext cx="2581545" cy="952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t">
              <a:normAutofit/>
            </a:bodyPr>
            <a:lstStyle/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dirty="0"/>
                <a:t>@</a:t>
              </a:r>
              <a:r>
                <a:rPr lang="en-US" dirty="0"/>
                <a:t>travelingteachermama</a:t>
              </a:r>
              <a:endParaRPr dirty="0"/>
            </a:p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/>
                <a:t>2, 454+</a:t>
              </a:r>
              <a:r>
                <a:rPr dirty="0"/>
                <a:t> FOLLOWERS</a:t>
              </a:r>
            </a:p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Engagement rate: </a:t>
              </a:r>
              <a:r>
                <a:rPr lang="en-US" dirty="0"/>
                <a:t>4 %</a:t>
              </a:r>
              <a:endParaRPr dirty="0"/>
            </a:p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Avg. story views: </a:t>
              </a:r>
              <a:r>
                <a:rPr lang="en-US" dirty="0"/>
                <a:t>200</a:t>
              </a:r>
              <a:endParaRPr dirty="0"/>
            </a:p>
          </p:txBody>
        </p:sp>
        <p:pic>
          <p:nvPicPr>
            <p:cNvPr id="137" name="N1kI4e.tif (2).png" descr="N1kI4e.tif (2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64" y="12951"/>
              <a:ext cx="608807" cy="608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Group"/>
            <p:cNvSpPr txBox="1"/>
            <p:nvPr/>
          </p:nvSpPr>
          <p:spPr>
            <a:xfrm>
              <a:off x="747673" y="1061787"/>
              <a:ext cx="2387008" cy="710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t">
              <a:normAutofit/>
            </a:bodyPr>
            <a:lstStyle/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lang="en-US" dirty="0">
                  <a:hlinkClick r:id="rId9"/>
                </a:rPr>
                <a:t>www.travelingteachermama.com</a:t>
              </a:r>
              <a:endParaRPr lang="en-US" dirty="0"/>
            </a:p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endParaRPr dirty="0"/>
            </a:p>
            <a:p>
              <a:pPr algn="l">
                <a:lnSpc>
                  <a:spcPct val="110000"/>
                </a:lnSpc>
                <a:defRPr sz="11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AVG MONTHLY VIEWS:</a:t>
              </a:r>
              <a:r>
                <a:rPr lang="en-US" dirty="0"/>
                <a:t> 400</a:t>
              </a:r>
              <a:endParaRPr dirty="0"/>
            </a:p>
          </p:txBody>
        </p:sp>
        <p:pic>
          <p:nvPicPr>
            <p:cNvPr id="143" name="Image" descr="Internet with solid fill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-12701" y="1040768"/>
              <a:ext cx="688135" cy="688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7" name="Group"/>
          <p:cNvGrpSpPr/>
          <p:nvPr/>
        </p:nvGrpSpPr>
        <p:grpSpPr>
          <a:xfrm>
            <a:off x="7146663" y="6230303"/>
            <a:ext cx="1730475" cy="1995509"/>
            <a:chOff x="0" y="0"/>
            <a:chExt cx="1730474" cy="1995507"/>
          </a:xfrm>
        </p:grpSpPr>
        <p:sp>
          <p:nvSpPr>
            <p:cNvPr id="145" name="Gender"/>
            <p:cNvSpPr txBox="1"/>
            <p:nvPr/>
          </p:nvSpPr>
          <p:spPr>
            <a:xfrm>
              <a:off x="0" y="0"/>
              <a:ext cx="1730475" cy="461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t">
              <a:normAutofit/>
            </a:bodyPr>
            <a:lstStyle>
              <a:lvl1pPr>
                <a:defRPr sz="1900" cap="all" spc="271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Location</a:t>
              </a:r>
            </a:p>
          </p:txBody>
        </p:sp>
        <p:sp>
          <p:nvSpPr>
            <p:cNvPr id="146" name="United States…"/>
            <p:cNvSpPr txBox="1"/>
            <p:nvPr/>
          </p:nvSpPr>
          <p:spPr>
            <a:xfrm>
              <a:off x="124510" y="475476"/>
              <a:ext cx="1599642" cy="1520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" tIns="12700" rIns="12700" bIns="12700" numCol="1" anchor="t">
              <a:normAutofit/>
            </a:bodyPr>
            <a:lstStyle/>
            <a:p>
              <a:pPr algn="l">
                <a:lnSpc>
                  <a:spcPct val="130000"/>
                </a:lnSpc>
                <a:defRPr sz="13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>
                  <a:latin typeface="Avenir Heavy"/>
                  <a:ea typeface="Avenir Heavy"/>
                  <a:cs typeface="Avenir Heavy"/>
                  <a:sym typeface="Avenir Heavy"/>
                </a:rPr>
                <a:t>73%- United States</a:t>
              </a:r>
              <a:endParaRPr dirty="0">
                <a:latin typeface="Avenir Heavy"/>
                <a:ea typeface="Avenir Heavy"/>
                <a:cs typeface="Avenir Heavy"/>
                <a:sym typeface="Avenir Heavy"/>
              </a:endParaRPr>
            </a:p>
            <a:p>
              <a:pPr algn="l">
                <a:lnSpc>
                  <a:spcPct val="130000"/>
                </a:lnSpc>
                <a:defRPr sz="13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>
                  <a:latin typeface="Avenir Heavy"/>
                  <a:ea typeface="Avenir Heavy"/>
                  <a:cs typeface="Avenir Heavy"/>
                  <a:sym typeface="Avenir Heavy"/>
                </a:rPr>
                <a:t>4%- United Kingdom</a:t>
              </a:r>
              <a:endParaRPr dirty="0"/>
            </a:p>
            <a:p>
              <a:pPr algn="l">
                <a:lnSpc>
                  <a:spcPct val="130000"/>
                </a:lnSpc>
                <a:defRPr sz="13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>
                  <a:latin typeface="Avenir Heavy"/>
                  <a:ea typeface="Avenir Heavy"/>
                  <a:cs typeface="Avenir Heavy"/>
                  <a:sym typeface="Avenir Heavy"/>
                </a:rPr>
                <a:t>4%- Canada</a:t>
              </a:r>
              <a:endParaRPr dirty="0">
                <a:latin typeface="Avenir Heavy"/>
                <a:ea typeface="Avenir Heavy"/>
                <a:cs typeface="Avenir Heavy"/>
                <a:sym typeface="Avenir Heavy"/>
              </a:endParaRPr>
            </a:p>
            <a:p>
              <a:pPr algn="l">
                <a:lnSpc>
                  <a:spcPct val="130000"/>
                </a:lnSpc>
                <a:defRPr sz="13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>
                  <a:latin typeface="Avenir Heavy"/>
                  <a:ea typeface="Avenir Heavy"/>
                  <a:cs typeface="Avenir Heavy"/>
                  <a:sym typeface="Avenir Heavy"/>
                </a:rPr>
                <a:t>1.5%- Nigeria</a:t>
              </a:r>
              <a:endParaRPr dirty="0"/>
            </a:p>
            <a:p>
              <a:pPr algn="l">
                <a:lnSpc>
                  <a:spcPct val="130000"/>
                </a:lnSpc>
                <a:defRPr sz="1300" cap="all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n-US" dirty="0">
                  <a:latin typeface="Avenir Heavy"/>
                  <a:ea typeface="Avenir Heavy"/>
                  <a:cs typeface="Avenir Heavy"/>
                  <a:sym typeface="Avenir Heavy"/>
                </a:rPr>
                <a:t>1.5%- India</a:t>
              </a:r>
              <a:endParaRPr dirty="0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F071BF-01ED-4A24-C7DE-66B070354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08427"/>
              </p:ext>
            </p:extLst>
          </p:nvPr>
        </p:nvGraphicFramePr>
        <p:xfrm>
          <a:off x="3546769" y="62327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artnerships"/>
          <p:cNvSpPr txBox="1"/>
          <p:nvPr/>
        </p:nvSpPr>
        <p:spPr>
          <a:xfrm>
            <a:off x="471212" y="629298"/>
            <a:ext cx="3871544" cy="126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 anchor="ctr">
            <a:normAutofit/>
          </a:bodyPr>
          <a:lstStyle>
            <a:lvl1pPr>
              <a:lnSpc>
                <a:spcPts val="3400"/>
              </a:lnSpc>
              <a:defRPr sz="3400" spc="174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rPr dirty="0"/>
              <a:t>LET’S WORK TOGETHER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55914" y="1947192"/>
            <a:ext cx="4326487" cy="8128413"/>
            <a:chOff x="0" y="0"/>
            <a:chExt cx="4326486" cy="8128412"/>
          </a:xfrm>
        </p:grpSpPr>
        <p:sp>
          <p:nvSpPr>
            <p:cNvPr id="151" name="Rectangle"/>
            <p:cNvSpPr/>
            <p:nvPr/>
          </p:nvSpPr>
          <p:spPr>
            <a:xfrm>
              <a:off x="0" y="0"/>
              <a:ext cx="4326487" cy="8128413"/>
            </a:xfrm>
            <a:prstGeom prst="rect">
              <a:avLst/>
            </a:prstGeom>
            <a:solidFill>
              <a:srgbClr val="DDDDDD">
                <a:alpha val="4122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deliverable // Price…"/>
            <p:cNvSpPr txBox="1"/>
            <p:nvPr/>
          </p:nvSpPr>
          <p:spPr>
            <a:xfrm>
              <a:off x="691163" y="4110311"/>
              <a:ext cx="2944160" cy="1075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CAROUSEL: $</a:t>
              </a:r>
              <a:r>
                <a:rPr lang="en-US" dirty="0"/>
                <a:t>200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Dedicated Instagram Carousel 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(2-3x images)</a:t>
              </a:r>
            </a:p>
          </p:txBody>
        </p:sp>
        <p:sp>
          <p:nvSpPr>
            <p:cNvPr id="153" name="deliverable // Price…"/>
            <p:cNvSpPr txBox="1"/>
            <p:nvPr/>
          </p:nvSpPr>
          <p:spPr>
            <a:xfrm>
              <a:off x="365533" y="1576896"/>
              <a:ext cx="3595420" cy="839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STORIES: $</a:t>
              </a:r>
              <a:r>
                <a:rPr lang="en-US" dirty="0"/>
                <a:t>100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4x frames, 2x </a:t>
              </a:r>
              <a:r>
                <a:rPr lang="en-US" dirty="0"/>
                <a:t>links</a:t>
              </a:r>
              <a:endParaRPr dirty="0"/>
            </a:p>
          </p:txBody>
        </p:sp>
        <p:sp>
          <p:nvSpPr>
            <p:cNvPr id="154" name="deliverable // Price…"/>
            <p:cNvSpPr txBox="1"/>
            <p:nvPr/>
          </p:nvSpPr>
          <p:spPr>
            <a:xfrm>
              <a:off x="900426" y="6614804"/>
              <a:ext cx="2525634" cy="1075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VIDEO: $</a:t>
              </a:r>
              <a:r>
                <a:rPr lang="en-US" dirty="0"/>
                <a:t>100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Brand Exclusive Instagram Video, 30 seconds</a:t>
              </a:r>
            </a:p>
          </p:txBody>
        </p:sp>
        <p:sp>
          <p:nvSpPr>
            <p:cNvPr id="155" name="deliverable // Price…"/>
            <p:cNvSpPr txBox="1"/>
            <p:nvPr/>
          </p:nvSpPr>
          <p:spPr>
            <a:xfrm>
              <a:off x="900426" y="5391272"/>
              <a:ext cx="2525634" cy="839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REEL: $</a:t>
              </a:r>
              <a:r>
                <a:rPr lang="en-US" dirty="0"/>
                <a:t>200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Includes in-feed posting</a:t>
              </a:r>
            </a:p>
          </p:txBody>
        </p:sp>
        <p:sp>
          <p:nvSpPr>
            <p:cNvPr id="156" name="deliverable // Price…"/>
            <p:cNvSpPr txBox="1"/>
            <p:nvPr/>
          </p:nvSpPr>
          <p:spPr>
            <a:xfrm>
              <a:off x="763648" y="263691"/>
              <a:ext cx="2799190" cy="1075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photo: $</a:t>
              </a:r>
              <a:r>
                <a:rPr lang="en-US" dirty="0"/>
                <a:t>150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Brand Exclusive Instagram Photo</a:t>
              </a:r>
            </a:p>
          </p:txBody>
        </p:sp>
        <p:sp>
          <p:nvSpPr>
            <p:cNvPr id="157" name="deliverable // Price…"/>
            <p:cNvSpPr txBox="1"/>
            <p:nvPr/>
          </p:nvSpPr>
          <p:spPr>
            <a:xfrm>
              <a:off x="595644" y="2725610"/>
              <a:ext cx="3135199" cy="1075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500" cap="all" spc="58">
                  <a:solidFill>
                    <a:srgbClr val="5E5E5E"/>
                  </a:solidFill>
                  <a:latin typeface="Avenir Black"/>
                  <a:ea typeface="Avenir Black"/>
                  <a:cs typeface="Avenir Black"/>
                  <a:sym typeface="Avenir Black"/>
                </a:defRPr>
              </a:pPr>
              <a:r>
                <a:rPr dirty="0"/>
                <a:t>IG post + stories: $</a:t>
              </a:r>
              <a:r>
                <a:rPr lang="en-US" dirty="0"/>
                <a:t>175</a:t>
              </a:r>
              <a:r>
                <a:rPr dirty="0"/>
                <a:t> USD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Brand Exclusive Instagram Photo</a:t>
              </a:r>
            </a:p>
            <a:p>
              <a:pPr>
                <a:defRPr sz="1300">
                  <a:solidFill>
                    <a:srgbClr val="5E5E5E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dirty="0"/>
                <a:t>4 frame IG Story</a:t>
              </a:r>
            </a:p>
          </p:txBody>
        </p:sp>
      </p:grpSp>
      <p:pic>
        <p:nvPicPr>
          <p:cNvPr id="159" name="download (11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113352" y="7338727"/>
            <a:ext cx="2059784" cy="20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wnload (5)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7" t="345" r="2807" b="24654"/>
          <a:stretch/>
        </p:blipFill>
        <p:spPr>
          <a:xfrm>
            <a:off x="4934012" y="7338727"/>
            <a:ext cx="2059784" cy="20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download (8)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4565" r="-262" b="15405"/>
          <a:stretch/>
        </p:blipFill>
        <p:spPr>
          <a:xfrm>
            <a:off x="7119842" y="9555071"/>
            <a:ext cx="2058687" cy="205868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"/>
          <p:cNvSpPr/>
          <p:nvPr/>
        </p:nvSpPr>
        <p:spPr>
          <a:xfrm>
            <a:off x="0" y="12147498"/>
            <a:ext cx="9753600" cy="857304"/>
          </a:xfrm>
          <a:prstGeom prst="rect">
            <a:avLst/>
          </a:prstGeom>
          <a:solidFill>
            <a:srgbClr val="F6EAE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2" name="download (13)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20418" r="-498" b="4581"/>
          <a:stretch/>
        </p:blipFill>
        <p:spPr>
          <a:xfrm>
            <a:off x="4951811" y="9562016"/>
            <a:ext cx="2044554" cy="20445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If you’re interested in any other collaborations or package deals, please get in touch via email at youremail@gmail.com"/>
          <p:cNvSpPr txBox="1"/>
          <p:nvPr/>
        </p:nvSpPr>
        <p:spPr>
          <a:xfrm>
            <a:off x="611187" y="10315164"/>
            <a:ext cx="338453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5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If you’re interested in any other collaborations or package deals, please get in touch via email at 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hello@travelingteachermama.com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6"/>
            </a:endParaRPr>
          </a:p>
        </p:txBody>
      </p:sp>
      <p:sp>
        <p:nvSpPr>
          <p:cNvPr id="174" name="Partnerships"/>
          <p:cNvSpPr txBox="1"/>
          <p:nvPr/>
        </p:nvSpPr>
        <p:spPr>
          <a:xfrm>
            <a:off x="5225062" y="602547"/>
            <a:ext cx="4057326" cy="126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 anchor="ctr">
            <a:normAutofit/>
          </a:bodyPr>
          <a:lstStyle>
            <a:lvl1pPr>
              <a:lnSpc>
                <a:spcPts val="3400"/>
              </a:lnSpc>
              <a:defRPr sz="3400" spc="174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PREVIOUS PARTNERSHIPS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FE312-887C-E43E-5338-3D1756794DA0}"/>
              </a:ext>
            </a:extLst>
          </p:cNvPr>
          <p:cNvSpPr txBox="1"/>
          <p:nvPr/>
        </p:nvSpPr>
        <p:spPr>
          <a:xfrm>
            <a:off x="5149085" y="2459615"/>
            <a:ext cx="4133303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BabyBub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CoBoo</a:t>
            </a:r>
            <a:r>
              <a:rPr lang="en-US" dirty="0"/>
              <a:t> Mom </a:t>
            </a:r>
          </a:p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Sisu Mum</a:t>
            </a:r>
          </a:p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Ceres Chill</a:t>
            </a:r>
          </a:p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One Pumped Mama</a:t>
            </a:r>
          </a:p>
          <a:p>
            <a:pPr marL="0" marR="0" indent="0" algn="ctr" defTabSz="778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Mammaway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IG Handle goes here">
            <a:extLst>
              <a:ext uri="{FF2B5EF4-FFF2-40B4-BE49-F238E27FC236}">
                <a16:creationId xmlns:a16="http://schemas.microsoft.com/office/drawing/2014/main" id="{CB32BA90-6779-5996-A724-5BBB34D3361B}"/>
              </a:ext>
            </a:extLst>
          </p:cNvPr>
          <p:cNvSpPr txBox="1"/>
          <p:nvPr/>
        </p:nvSpPr>
        <p:spPr>
          <a:xfrm>
            <a:off x="1508896" y="12422421"/>
            <a:ext cx="7042444" cy="30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pPr defTabSz="443991">
              <a:lnSpc>
                <a:spcPct val="110000"/>
              </a:lnSpc>
              <a:defRPr sz="1300" cap="all" spc="65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@</a:t>
            </a:r>
            <a:r>
              <a:rPr lang="en-US" dirty="0"/>
              <a:t>travelingteachermama</a:t>
            </a:r>
            <a:r>
              <a:rPr dirty="0"/>
              <a:t>  |  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hello@travelingteachermama.com</a:t>
            </a:r>
            <a:r>
              <a:rPr dirty="0"/>
              <a:t>|  MEDIA KIT 202</a:t>
            </a:r>
            <a:r>
              <a:rPr lang="en-US" dirty="0"/>
              <a:t>3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Avenir Black</vt:lpstr>
      <vt:lpstr>Avenir Book</vt:lpstr>
      <vt:lpstr>Avenir Heavy</vt:lpstr>
      <vt:lpstr>Avenir Next Regular</vt:lpstr>
      <vt:lpstr>Bodoni SvtyTwo ITC TT-Book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Slimming, Henry L</cp:lastModifiedBy>
  <cp:revision>1</cp:revision>
  <dcterms:modified xsi:type="dcterms:W3CDTF">2023-06-22T16:15:59Z</dcterms:modified>
</cp:coreProperties>
</file>